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1" r:id="rId9"/>
    <p:sldId id="262" r:id="rId10"/>
    <p:sldId id="263" r:id="rId11"/>
    <p:sldId id="264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2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Noto Sans KR" panose="020B0500000000000000" pitchFamily="34" charset="-127"/>
      <p:regular r:id="rId51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hIgmlL6Q75AlikL830+bC5xOn1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KR" panose="020B0500000000000000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KR" panose="020B0500000000000000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KR" panose="020B0500000000000000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‹#›</a:t>
            </a:fld>
            <a:endParaRPr lang="ko-KR" altLang="en-US" sz="1200" dirty="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Noto Sans KR" panose="020B0500000000000000" pitchFamily="34" charset="-127"/>
        <a:ea typeface="Noto Sans KR" panose="020B0500000000000000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fld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7" name="Google Shape;2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8" name="Google Shape;2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0" name="Google Shape;2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9" name="Google Shape;28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4b70900c0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98" name="Google Shape;298;g104b70900c0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8" name="Google Shape;3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fld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1" name="Google Shape;3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4b70900c0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0" name="Google Shape;350;g104b70900c0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6" name="Google Shape;36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4" name="Google Shape;3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1" name="Google Shape;4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" name="Google Shape;41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9" name="Google Shape;4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44" name="Google Shape;4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57" name="Google Shape;4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72" name="Google Shape;4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6" name="Google Shape;48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1" name="Google Shape;5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2" name="Google Shape;5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4" name="Google Shape;5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4b70900c0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6" name="Google Shape;536;g104b70900c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55" name="Google Shape;55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65" name="Google Shape;56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04b70900c0_2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76" name="Google Shape;576;g104b70900c0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4b70900c0_2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87" name="Google Shape;587;g104b70900c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4b70900c0_2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98" name="Google Shape;598;g104b70900c0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06" name="Google Shape;60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12" name="Google Shape;61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22" name="Google Shape;62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40" name="Google Shape;64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49" name="Google Shape;64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1" name="Google Shape;2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8" name="Google Shape;1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9" name="Google Shape;1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5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6" name="Google Shape;76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7" name="Google Shape;77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1" name="Google Shape;81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2" name="Google Shape;82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3" name="Google Shape;83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3" name="Google Shape;2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4" name="Google Shape;2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" name="Google Shape;28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9" name="Google Shape;29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0" name="Google Shape;30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4" name="Google Shape;34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5" name="Google Shape;35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6" name="Google Shape;36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41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2" name="Google Shape;42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3" name="Google Shape;43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5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7" name="Google Shape;47;p5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8" name="Google Shape;48;p5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9" name="Google Shape;49;p5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1" name="Google Shape;51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2" name="Google Shape;52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6" name="Google Shape;56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7" name="Google Shape;57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5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1" name="Google Shape;61;p5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2" name="Google Shape;62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3" name="Google Shape;63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4" name="Google Shape;6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5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9" name="Google Shape;69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0" name="Google Shape;70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1" name="Google Shape;71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 KR" panose="020B0500000000000000" pitchFamily="34" charset="-127"/>
          <a:ea typeface="Noto Sans KR" panose="020B0500000000000000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 KR" panose="020B0500000000000000" pitchFamily="34" charset="-127"/>
          <a:ea typeface="Noto Sans KR" panose="020B0500000000000000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62.jpg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5m2_jCfVcY?feature=oembed" TargetMode="External"/><Relationship Id="rId5" Type="http://schemas.openxmlformats.org/officeDocument/2006/relationships/image" Target="../media/image73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150" y="-234949"/>
            <a:ext cx="12929973" cy="71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546450" y="541950"/>
            <a:ext cx="11099100" cy="5774100"/>
          </a:xfrm>
          <a:prstGeom prst="rect">
            <a:avLst/>
          </a:prstGeom>
          <a:solidFill>
            <a:schemeClr val="lt1">
              <a:alpha val="93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5000" y="5677550"/>
            <a:ext cx="1116525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9568389" y="5766383"/>
            <a:ext cx="75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협력 :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1028850" y="1157875"/>
            <a:ext cx="9497288" cy="3264150"/>
            <a:chOff x="974175" y="1007525"/>
            <a:chExt cx="9497288" cy="3264150"/>
          </a:xfrm>
        </p:grpSpPr>
        <p:sp>
          <p:nvSpPr>
            <p:cNvPr id="95" name="Google Shape;95;p1"/>
            <p:cNvSpPr txBox="1"/>
            <p:nvPr/>
          </p:nvSpPr>
          <p:spPr>
            <a:xfrm>
              <a:off x="1287775" y="1007525"/>
              <a:ext cx="6939300" cy="1272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100" b="1" i="0" u="none" strike="noStrike" cap="none" dirty="0">
                  <a:solidFill>
                    <a:schemeClr val="dk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Open Sans"/>
                  <a:sym typeface="Open Sans"/>
                </a:rPr>
                <a:t>자재관리(PDA)</a:t>
              </a:r>
              <a:endParaRPr sz="7100" b="1" i="0" u="none" strike="noStrike" cap="none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044550" y="1252325"/>
              <a:ext cx="102300" cy="1700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endParaRPr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1283663" y="2028800"/>
              <a:ext cx="9187800" cy="1272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100" b="1" i="0" u="none" strike="noStrike" cap="none" dirty="0">
                  <a:solidFill>
                    <a:schemeClr val="dk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Open Sans"/>
                  <a:sym typeface="Open Sans"/>
                </a:rPr>
                <a:t>개발/연구</a:t>
              </a:r>
              <a:endParaRPr sz="7100" b="1" i="0" u="none" strike="noStrike" cap="none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endParaRPr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974175" y="3440663"/>
              <a:ext cx="434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i="0" u="none" strike="noStrike" cap="none" dirty="0">
                  <a:solidFill>
                    <a:schemeClr val="dk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Open Sans"/>
                  <a:sym typeface="Open Sans"/>
                </a:rPr>
                <a:t>종합설계프로젝트1 최종 발표</a:t>
              </a:r>
              <a:endParaRPr dirty="0"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1213803" y="3902375"/>
              <a:ext cx="409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Open Sans"/>
                  <a:sym typeface="Open Sans"/>
                </a:rPr>
                <a:t>팀원 : </a:t>
              </a:r>
              <a:r>
                <a:rPr lang="ko-KR" sz="1800" i="0" u="none" strike="noStrike" cap="none" dirty="0">
                  <a:solidFill>
                    <a:schemeClr val="dk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Open Sans"/>
                  <a:sym typeface="Open Sans"/>
                </a:rPr>
                <a:t>권동영, 김기훈, </a:t>
              </a:r>
              <a:r>
                <a:rPr lang="ko-KR" sz="1800" i="0" u="none" strike="noStrike" cap="none" dirty="0" err="1">
                  <a:solidFill>
                    <a:schemeClr val="dk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Open Sans"/>
                  <a:sym typeface="Open Sans"/>
                </a:rPr>
                <a:t>김나형</a:t>
              </a:r>
              <a:r>
                <a:rPr lang="ko-KR" sz="1800" i="0" u="none" strike="noStrike" cap="none" dirty="0">
                  <a:solidFill>
                    <a:schemeClr val="dk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Open Sans"/>
                  <a:sym typeface="Open Sans"/>
                </a:rPr>
                <a:t>, 김태헌</a:t>
              </a:r>
              <a:endParaRPr dirty="0"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l="20790" r="16033"/>
          <a:stretch/>
        </p:blipFill>
        <p:spPr>
          <a:xfrm>
            <a:off x="691550" y="2246063"/>
            <a:ext cx="57165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167" name="Google Shape;167;p9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9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9"/>
          <p:cNvSpPr txBox="1"/>
          <p:nvPr/>
        </p:nvSpPr>
        <p:spPr>
          <a:xfrm>
            <a:off x="0" y="5894973"/>
            <a:ext cx="12204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dirty="0">
                <a:solidFill>
                  <a:srgbClr val="555555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Roboto"/>
                <a:sym typeface="Roboto"/>
              </a:rPr>
              <a:t>기업의 혁신과 성장을 지원하는 솔루션과 서비스를 제공하는 ICT 전문 기업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71" name="Google Shape;17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125" y="2099010"/>
            <a:ext cx="5181500" cy="31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51;p15">
            <a:extLst>
              <a:ext uri="{FF2B5EF4-FFF2-40B4-BE49-F238E27FC236}">
                <a16:creationId xmlns:a16="http://schemas.microsoft.com/office/drawing/2014/main" id="{60189EC2-2C55-4172-8C90-0C6BF583BF82}"/>
              </a:ext>
            </a:extLst>
          </p:cNvPr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Vine</a:t>
            </a:r>
            <a:r>
              <a:rPr lang="ko-KR" altLang="en-US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Company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177" name="Google Shape;177;p10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10"/>
          <p:cNvSpPr txBox="1"/>
          <p:nvPr/>
        </p:nvSpPr>
        <p:spPr>
          <a:xfrm>
            <a:off x="0" y="128014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프로젝트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기획 의도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79" name="Google Shape;179;p10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0" name="Google Shape;180;p10"/>
          <p:cNvGrpSpPr/>
          <p:nvPr/>
        </p:nvGrpSpPr>
        <p:grpSpPr>
          <a:xfrm>
            <a:off x="2274006" y="2413530"/>
            <a:ext cx="7644529" cy="1686207"/>
            <a:chOff x="1583633" y="2658820"/>
            <a:chExt cx="9140893" cy="2016270"/>
          </a:xfrm>
        </p:grpSpPr>
        <p:sp>
          <p:nvSpPr>
            <p:cNvPr id="181" name="Google Shape;181;p10"/>
            <p:cNvSpPr/>
            <p:nvPr/>
          </p:nvSpPr>
          <p:spPr>
            <a:xfrm>
              <a:off x="8708255" y="2658820"/>
              <a:ext cx="2016271" cy="2016270"/>
            </a:xfrm>
            <a:prstGeom prst="flowChartConnector">
              <a:avLst/>
            </a:prstGeom>
            <a:solidFill>
              <a:srgbClr val="505786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5145946" y="2658820"/>
              <a:ext cx="2016270" cy="2016270"/>
            </a:xfrm>
            <a:prstGeom prst="flowChartConnector">
              <a:avLst/>
            </a:prstGeom>
            <a:solidFill>
              <a:srgbClr val="505786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1583633" y="2658820"/>
              <a:ext cx="2016272" cy="2016270"/>
            </a:xfrm>
            <a:prstGeom prst="flowChartConnector">
              <a:avLst/>
            </a:prstGeom>
            <a:solidFill>
              <a:srgbClr val="505786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0"/>
          <p:cNvSpPr txBox="1"/>
          <p:nvPr/>
        </p:nvSpPr>
        <p:spPr>
          <a:xfrm>
            <a:off x="2419365" y="4419464"/>
            <a:ext cx="1395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505786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ERP System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5239068" y="4423227"/>
            <a:ext cx="1713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rgbClr val="505786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Vine</a:t>
            </a:r>
            <a:r>
              <a:rPr lang="ko-KR" sz="1800" dirty="0">
                <a:solidFill>
                  <a:srgbClr val="505786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Company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8254261" y="4419464"/>
            <a:ext cx="1641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rgbClr val="505786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Smart</a:t>
            </a:r>
            <a:r>
              <a:rPr lang="ko-KR" sz="1800" dirty="0">
                <a:solidFill>
                  <a:srgbClr val="505786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</a:t>
            </a:r>
            <a:r>
              <a:rPr lang="ko-KR" sz="1800" dirty="0" err="1">
                <a:solidFill>
                  <a:srgbClr val="505786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Factory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87" name="Google Shape;18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2018" y="2770939"/>
            <a:ext cx="1109947" cy="95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 descr="공장 윤곽선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0070" y="2699685"/>
            <a:ext cx="914400" cy="10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2242" y="2982843"/>
            <a:ext cx="1187511" cy="628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 txBox="1"/>
          <p:nvPr/>
        </p:nvSpPr>
        <p:spPr>
          <a:xfrm>
            <a:off x="2458654" y="5184516"/>
            <a:ext cx="727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4차</a:t>
            </a:r>
            <a:r>
              <a:rPr lang="en-US" alt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산업혁명으로 기업들의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Smart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Factory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System</a:t>
            </a:r>
            <a:r>
              <a:rPr lang="en-US" alt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구축에 따라 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Vine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Company측과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ERP 시스템에 연동하기 위한 자재관리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App을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제작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214" name="Google Shape;214;p13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p13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7" name="Google Shape;217;p13"/>
          <p:cNvGrpSpPr/>
          <p:nvPr/>
        </p:nvGrpSpPr>
        <p:grpSpPr>
          <a:xfrm>
            <a:off x="1419037" y="2845391"/>
            <a:ext cx="9338522" cy="2742424"/>
            <a:chOff x="912621" y="3411610"/>
            <a:chExt cx="7572593" cy="2223828"/>
          </a:xfrm>
        </p:grpSpPr>
        <p:sp>
          <p:nvSpPr>
            <p:cNvPr id="218" name="Google Shape;218;p13"/>
            <p:cNvSpPr/>
            <p:nvPr/>
          </p:nvSpPr>
          <p:spPr>
            <a:xfrm>
              <a:off x="3331675" y="3843856"/>
              <a:ext cx="2480650" cy="1222218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417272" y="3565459"/>
              <a:ext cx="411933" cy="4119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6399651" y="3565459"/>
              <a:ext cx="411933" cy="4119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2779988" y="4905372"/>
              <a:ext cx="411933" cy="4119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6014877" y="4905372"/>
              <a:ext cx="411933" cy="4119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3951841" y="4942221"/>
              <a:ext cx="99585" cy="995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5162701" y="4929521"/>
              <a:ext cx="99585" cy="995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3294025" y="4427807"/>
              <a:ext cx="99585" cy="995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757873" y="4427807"/>
              <a:ext cx="99585" cy="995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227" name="Google Shape;227;p13"/>
            <p:cNvSpPr txBox="1"/>
            <p:nvPr/>
          </p:nvSpPr>
          <p:spPr>
            <a:xfrm>
              <a:off x="1320121" y="3411610"/>
              <a:ext cx="964743" cy="299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Malgun Gothic"/>
                  <a:sym typeface="Malgun Gothic"/>
                </a:rPr>
                <a:t>질적 향상</a:t>
              </a:r>
              <a:endParaRPr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28" name="Google Shape;228;p13"/>
            <p:cNvSpPr txBox="1"/>
            <p:nvPr/>
          </p:nvSpPr>
          <p:spPr>
            <a:xfrm>
              <a:off x="6830256" y="3437382"/>
              <a:ext cx="711273" cy="299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Malgun Gothic"/>
                  <a:sym typeface="Malgun Gothic"/>
                </a:rPr>
                <a:t>고도화</a:t>
              </a:r>
              <a:endParaRPr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29" name="Google Shape;229;p13"/>
            <p:cNvSpPr txBox="1"/>
            <p:nvPr/>
          </p:nvSpPr>
          <p:spPr>
            <a:xfrm>
              <a:off x="1381479" y="4811855"/>
              <a:ext cx="1405389" cy="299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Malgun Gothic"/>
                  <a:sym typeface="Malgun Gothic"/>
                </a:rPr>
                <a:t>도입 비용 감소</a:t>
              </a:r>
              <a:endParaRPr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30" name="Google Shape;230;p13"/>
            <p:cNvSpPr txBox="1"/>
            <p:nvPr/>
          </p:nvSpPr>
          <p:spPr>
            <a:xfrm>
              <a:off x="6458420" y="4820292"/>
              <a:ext cx="1151920" cy="299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Malgun Gothic"/>
                  <a:sym typeface="Malgun Gothic"/>
                </a:rPr>
                <a:t>효율성 증가</a:t>
              </a:r>
              <a:endParaRPr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31" name="Google Shape;231;p13"/>
            <p:cNvSpPr txBox="1"/>
            <p:nvPr/>
          </p:nvSpPr>
          <p:spPr>
            <a:xfrm>
              <a:off x="912621" y="3746559"/>
              <a:ext cx="1485980" cy="37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7F7F7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Malgun Gothic"/>
                  <a:sym typeface="Malgun Gothic"/>
                </a:rPr>
                <a:t>스마트 기기를 활용하여</a:t>
              </a:r>
              <a:endParaRPr sz="1200" b="1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7F7F7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Malgun Gothic"/>
                  <a:sym typeface="Malgun Gothic"/>
                </a:rPr>
                <a:t>확장성 및 효율성 증가</a:t>
              </a:r>
              <a:endParaRPr sz="1200" b="1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13"/>
            <p:cNvSpPr txBox="1"/>
            <p:nvPr/>
          </p:nvSpPr>
          <p:spPr>
            <a:xfrm>
              <a:off x="6830256" y="3746559"/>
              <a:ext cx="1654958" cy="37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7F7F7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Malgun Gothic"/>
                  <a:sym typeface="Malgun Gothic"/>
                </a:rPr>
                <a:t>낮은 단계에서 높은 단계로</a:t>
              </a:r>
              <a:endParaRPr sz="1200" b="1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7F7F7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Malgun Gothic"/>
                  <a:sym typeface="Malgun Gothic"/>
                </a:rPr>
                <a:t>점차 고도화</a:t>
              </a:r>
              <a:endParaRPr sz="1200" b="1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13"/>
            <p:cNvSpPr txBox="1"/>
            <p:nvPr/>
          </p:nvSpPr>
          <p:spPr>
            <a:xfrm>
              <a:off x="1422516" y="5111338"/>
              <a:ext cx="1280700" cy="5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7F7F7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Malgun Gothic"/>
                  <a:sym typeface="Malgun Gothic"/>
                </a:rPr>
                <a:t>추가적인 기기 도입 </a:t>
              </a:r>
              <a:endParaRPr sz="1200" b="1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7F7F7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Malgun Gothic"/>
                  <a:sym typeface="Malgun Gothic"/>
                </a:rPr>
                <a:t>재교육 비용 감소에 </a:t>
              </a:r>
              <a:endParaRPr sz="1200" b="1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rgbClr val="7F7F7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Malgun Gothic"/>
                  <a:sym typeface="Malgun Gothic"/>
                </a:rPr>
                <a:t>기여</a:t>
              </a:r>
              <a:endParaRPr sz="1200" b="1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13"/>
            <p:cNvSpPr txBox="1"/>
            <p:nvPr/>
          </p:nvSpPr>
          <p:spPr>
            <a:xfrm>
              <a:off x="7623413" y="5111338"/>
              <a:ext cx="149795" cy="224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35" name="Google Shape;235;p13" descr="텍스트, 휴대폰, 전화, 전자기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4666" y="2417758"/>
            <a:ext cx="1961978" cy="179847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/>
          <p:nvPr/>
        </p:nvSpPr>
        <p:spPr>
          <a:xfrm>
            <a:off x="8258305" y="4987809"/>
            <a:ext cx="244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스마트 기기 하나로 입고, </a:t>
            </a:r>
            <a:r>
              <a:rPr lang="ko-KR" sz="1200" b="1" dirty="0" err="1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출고등</a:t>
            </a:r>
            <a:endParaRPr sz="1200" b="1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다양한 기능을 사용할 수 있어</a:t>
            </a:r>
            <a:endParaRPr sz="1200" b="1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시간 단축 가능</a:t>
            </a:r>
            <a:endParaRPr sz="1200" b="1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6" name="Google Shape;251;p15">
            <a:extLst>
              <a:ext uri="{FF2B5EF4-FFF2-40B4-BE49-F238E27FC236}">
                <a16:creationId xmlns:a16="http://schemas.microsoft.com/office/drawing/2014/main" id="{4D791E42-8ED1-4B8D-B90E-568E3A2ED044}"/>
              </a:ext>
            </a:extLst>
          </p:cNvPr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목표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150" y="-234949"/>
            <a:ext cx="12929973" cy="71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4"/>
          <p:cNvSpPr/>
          <p:nvPr/>
        </p:nvSpPr>
        <p:spPr>
          <a:xfrm>
            <a:off x="0" y="1681605"/>
            <a:ext cx="12192000" cy="3495000"/>
          </a:xfrm>
          <a:prstGeom prst="rect">
            <a:avLst/>
          </a:prstGeom>
          <a:solidFill>
            <a:schemeClr val="lt1">
              <a:alpha val="93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244" name="Google Shape;244;p14"/>
          <p:cNvSpPr txBox="1"/>
          <p:nvPr/>
        </p:nvSpPr>
        <p:spPr>
          <a:xfrm>
            <a:off x="380999" y="2875002"/>
            <a:ext cx="7642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3. 과제 수행 결과</a:t>
            </a:r>
            <a:endParaRPr b="1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938" y="2682056"/>
            <a:ext cx="4808934" cy="24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7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261" name="Google Shape;261;p17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62;p17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개발 플랫폼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63" name="Google Shape;263;p17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4" name="Google Shape;2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8496" y="2704606"/>
            <a:ext cx="3188279" cy="2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066" y="2682056"/>
            <a:ext cx="4007434" cy="24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8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271" name="Google Shape;271;p18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2" name="Google Shape;272;p18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Usecase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diagram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273" name="Google Shape;273;p18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4" name="Google Shape;27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23" y="1725839"/>
            <a:ext cx="5313678" cy="374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400" y="1725840"/>
            <a:ext cx="5425437" cy="37437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6" name="Google Shape;276;p18"/>
          <p:cNvSpPr txBox="1"/>
          <p:nvPr/>
        </p:nvSpPr>
        <p:spPr>
          <a:xfrm>
            <a:off x="2301244" y="5616602"/>
            <a:ext cx="356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입출고 재고현황</a:t>
            </a:r>
            <a:endParaRPr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8107677" y="5567634"/>
            <a:ext cx="356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입출고 및 반품 등록</a:t>
            </a:r>
            <a:endParaRPr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283" name="Google Shape;283;p33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33"/>
          <p:cNvSpPr txBox="1"/>
          <p:nvPr/>
        </p:nvSpPr>
        <p:spPr>
          <a:xfrm>
            <a:off x="1" y="118183"/>
            <a:ext cx="121919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Sequence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diagram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285" name="Google Shape;285;p33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6" name="Google Shape;286;p33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9885" y="1471760"/>
            <a:ext cx="9052230" cy="480639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4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292" name="Google Shape;292;p34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34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Class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diagram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294" name="Google Shape;294;p34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5" name="Google Shape;2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1980199"/>
            <a:ext cx="10515599" cy="40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104b70900c0_2_22"/>
          <p:cNvPicPr preferRelativeResize="0"/>
          <p:nvPr/>
        </p:nvPicPr>
        <p:blipFill rotWithShape="1">
          <a:blip r:embed="rId3">
            <a:alphaModFix amt="70000"/>
          </a:blip>
          <a:srcRect t="59493" b="11417"/>
          <a:stretch/>
        </p:blipFill>
        <p:spPr>
          <a:xfrm>
            <a:off x="0" y="-12700"/>
            <a:ext cx="12204702" cy="12366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301" name="Google Shape;301;g104b70900c0_2_22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g104b70900c0_2_22"/>
          <p:cNvSpPr txBox="1"/>
          <p:nvPr/>
        </p:nvSpPr>
        <p:spPr>
          <a:xfrm>
            <a:off x="0" y="84722"/>
            <a:ext cx="1220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UI </a:t>
            </a: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design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303" name="Google Shape;303;g104b70900c0_2_22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4" name="Google Shape;304;g104b70900c0_2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650" y="1440000"/>
            <a:ext cx="32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04b70900c0_2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1500" y="1440000"/>
            <a:ext cx="32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04b70900c0_2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3600000"/>
            <a:ext cx="32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04b70900c0_2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5175" y="3600000"/>
            <a:ext cx="32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04b70900c0_2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8450" y="3600000"/>
            <a:ext cx="32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04b70900c0_2_22" descr="텍스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44575" y="3816050"/>
            <a:ext cx="756875" cy="15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0" name="Google Shape;310;g104b70900c0_2_22" descr="텍스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78250" y="1727800"/>
            <a:ext cx="756875" cy="15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1" name="Google Shape;311;g104b70900c0_2_22" descr="텍스트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35650" y="1727800"/>
            <a:ext cx="756875" cy="15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2" name="Google Shape;312;g104b70900c0_2_22" descr="텍스트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69963" y="3816050"/>
            <a:ext cx="756875" cy="15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3" name="Google Shape;313;g104b70900c0_2_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350" y="1583900"/>
            <a:ext cx="3324651" cy="18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04b70900c0_2_22"/>
          <p:cNvSpPr txBox="1"/>
          <p:nvPr/>
        </p:nvSpPr>
        <p:spPr>
          <a:xfrm>
            <a:off x="448475" y="6049250"/>
            <a:ext cx="48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315" name="Google Shape;315;g104b70900c0_2_22"/>
          <p:cNvSpPr txBox="1"/>
          <p:nvPr/>
        </p:nvSpPr>
        <p:spPr>
          <a:xfrm>
            <a:off x="0" y="5935700"/>
            <a:ext cx="1219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기업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2000" dirty="0"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측에서 피드백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을</a:t>
            </a:r>
            <a:r>
              <a:rPr lang="ko-KR" sz="2000" dirty="0"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받아 UI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2000" dirty="0"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디자인을 수정</a:t>
            </a:r>
            <a:endParaRPr sz="2000" dirty="0"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675" y="1009988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62" y="1009988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0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323" name="Google Shape;323;p20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p20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Splash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screen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325" name="Google Shape;325;p20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6" name="Google Shape;32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9976" y="1841913"/>
            <a:ext cx="2331086" cy="41441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7" name="Google Shape;327;p20"/>
          <p:cNvSpPr txBox="1"/>
          <p:nvPr/>
        </p:nvSpPr>
        <p:spPr>
          <a:xfrm>
            <a:off x="7890042" y="3312293"/>
            <a:ext cx="273304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앱이 실행되면 로고가 커지는 </a:t>
            </a: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Splash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screen이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작동하게 제작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28" name="Google Shape;328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8075" y="1738700"/>
            <a:ext cx="2389125" cy="424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150" y="-234949"/>
            <a:ext cx="12929973" cy="7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150" y="-234949"/>
            <a:ext cx="12929973" cy="71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/>
          <p:nvPr/>
        </p:nvSpPr>
        <p:spPr>
          <a:xfrm>
            <a:off x="873071" y="654803"/>
            <a:ext cx="10445857" cy="5548393"/>
          </a:xfrm>
          <a:prstGeom prst="rect">
            <a:avLst/>
          </a:prstGeom>
          <a:solidFill>
            <a:schemeClr val="lt1">
              <a:alpha val="93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5234224" y="875053"/>
            <a:ext cx="1723500" cy="108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목차</a:t>
            </a:r>
            <a:endParaRPr sz="6000" b="1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375780" y="1962783"/>
            <a:ext cx="73212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1.과제 수행 배경</a:t>
            </a:r>
            <a:endParaRPr sz="32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i="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2.과제 </a:t>
            </a:r>
            <a:r>
              <a:rPr lang="ko-KR" sz="3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목표</a:t>
            </a:r>
            <a:endParaRPr sz="32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i="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3.과제 수행 결과</a:t>
            </a:r>
            <a:endParaRPr sz="3200" i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i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4.기대효과 및 활용방안</a:t>
            </a:r>
            <a:endParaRPr sz="3200" i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9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334" name="Google Shape;334;p19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5" name="Google Shape;335;p19"/>
          <p:cNvSpPr txBox="1"/>
          <p:nvPr/>
        </p:nvSpPr>
        <p:spPr>
          <a:xfrm>
            <a:off x="0" y="84722"/>
            <a:ext cx="122047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JWT(</a:t>
            </a: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Json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Web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Token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)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336" name="Google Shape;336;p19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7" name="Google Shape;337;p19"/>
          <p:cNvSpPr txBox="1"/>
          <p:nvPr/>
        </p:nvSpPr>
        <p:spPr>
          <a:xfrm>
            <a:off x="7362958" y="3505200"/>
            <a:ext cx="3645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JWT를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활용하여 데이터 송수신 과정에서의 </a:t>
            </a:r>
            <a:r>
              <a:rPr lang="ko-KR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보안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유지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38" name="Google Shape;3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900" y="3043966"/>
            <a:ext cx="5592473" cy="1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104b70900c0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100" y="972800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04b70900c0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62" y="1009988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04b70900c0_1_13"/>
          <p:cNvPicPr preferRelativeResize="0"/>
          <p:nvPr/>
        </p:nvPicPr>
        <p:blipFill rotWithShape="1">
          <a:blip r:embed="rId4">
            <a:alphaModFix amt="70000"/>
          </a:blip>
          <a:srcRect t="59493" b="11417"/>
          <a:stretch/>
        </p:blipFill>
        <p:spPr>
          <a:xfrm>
            <a:off x="0" y="-12700"/>
            <a:ext cx="12204702" cy="12366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355" name="Google Shape;355;g104b70900c0_1_13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6" name="Google Shape;356;g104b70900c0_1_13"/>
          <p:cNvSpPr txBox="1"/>
          <p:nvPr/>
        </p:nvSpPr>
        <p:spPr>
          <a:xfrm>
            <a:off x="0" y="144853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Login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화면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357" name="Google Shape;357;g104b70900c0_1_13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8" name="Google Shape;358;g104b70900c0_1_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0525" y="1799775"/>
            <a:ext cx="2296500" cy="4070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9" name="Google Shape;359;g104b70900c0_1_13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66675" y="1799775"/>
            <a:ext cx="2296500" cy="4083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0" name="Google Shape;360;g104b70900c0_1_13"/>
          <p:cNvSpPr txBox="1"/>
          <p:nvPr/>
        </p:nvSpPr>
        <p:spPr>
          <a:xfrm>
            <a:off x="7274560" y="3429000"/>
            <a:ext cx="35865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로그인이 성공하면 입출고 등록화면으로 </a:t>
            </a:r>
            <a:r>
              <a:rPr lang="ko-KR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전환</a:t>
            </a:r>
            <a:endParaRPr sz="20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자동 로그인 기능으로 </a:t>
            </a:r>
            <a:endParaRPr sz="20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유저의 </a:t>
            </a:r>
            <a:r>
              <a:rPr lang="ko-KR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편의성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증대</a:t>
            </a:r>
            <a:r>
              <a:rPr lang="ko-KR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endParaRPr sz="20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361" name="Google Shape;361;g104b70900c0_1_13"/>
          <p:cNvSpPr/>
          <p:nvPr/>
        </p:nvSpPr>
        <p:spPr>
          <a:xfrm>
            <a:off x="1295225" y="4631825"/>
            <a:ext cx="2101800" cy="4788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362" name="Google Shape;362;g104b70900c0_1_13"/>
          <p:cNvCxnSpPr>
            <a:stCxn id="361" idx="3"/>
          </p:cNvCxnSpPr>
          <p:nvPr/>
        </p:nvCxnSpPr>
        <p:spPr>
          <a:xfrm rot="10800000" flipH="1">
            <a:off x="3397025" y="4105325"/>
            <a:ext cx="649800" cy="765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g104b70900c0_1_13"/>
          <p:cNvSpPr/>
          <p:nvPr/>
        </p:nvSpPr>
        <p:spPr>
          <a:xfrm>
            <a:off x="1515950" y="4305875"/>
            <a:ext cx="817200" cy="3648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762" y="1025950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62" y="1009988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2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371" name="Google Shape;371;p22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2" name="Google Shape;372;p22"/>
          <p:cNvSpPr txBox="1"/>
          <p:nvPr/>
        </p:nvSpPr>
        <p:spPr>
          <a:xfrm>
            <a:off x="0" y="144853"/>
            <a:ext cx="122047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입출고 등록화면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373" name="Google Shape;373;p22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4" name="Google Shape;374;p22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0650" y="1782525"/>
            <a:ext cx="2309000" cy="4107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p22" descr="테이블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1175" y="1782525"/>
            <a:ext cx="2309100" cy="4107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6" name="Google Shape;376;p22"/>
          <p:cNvSpPr txBox="1"/>
          <p:nvPr/>
        </p:nvSpPr>
        <p:spPr>
          <a:xfrm>
            <a:off x="3754790" y="2802264"/>
            <a:ext cx="26212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등록에 필요한 정보들을 검색,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keyword를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입력 후 </a:t>
            </a:r>
            <a:r>
              <a:rPr lang="ko-KR" sz="18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검색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도 가능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7" name="Google Shape;377;p22"/>
          <p:cNvSpPr txBox="1"/>
          <p:nvPr/>
        </p:nvSpPr>
        <p:spPr>
          <a:xfrm>
            <a:off x="3824603" y="4184953"/>
            <a:ext cx="262128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품목검색이나 바코드 입력으로 입고 </a:t>
            </a:r>
            <a:r>
              <a:rPr lang="ko-KR" sz="18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등록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가능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8" name="Google Shape;378;p22"/>
          <p:cNvSpPr txBox="1"/>
          <p:nvPr/>
        </p:nvSpPr>
        <p:spPr>
          <a:xfrm>
            <a:off x="9482485" y="2802264"/>
            <a:ext cx="26212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아래로 스크롤을 내리면 등록한 전체 목록을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조회 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가능 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906600" y="2645638"/>
            <a:ext cx="2717100" cy="12366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380" name="Google Shape;380;p22"/>
          <p:cNvSpPr/>
          <p:nvPr/>
        </p:nvSpPr>
        <p:spPr>
          <a:xfrm>
            <a:off x="915100" y="3984150"/>
            <a:ext cx="2717100" cy="8307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381" name="Google Shape;381;p22"/>
          <p:cNvCxnSpPr/>
          <p:nvPr/>
        </p:nvCxnSpPr>
        <p:spPr>
          <a:xfrm>
            <a:off x="7047700" y="3443600"/>
            <a:ext cx="14700" cy="1794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537" y="1068163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37" y="1068163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3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389" name="Google Shape;389;p23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0" name="Google Shape;390;p23"/>
          <p:cNvSpPr txBox="1"/>
          <p:nvPr/>
        </p:nvSpPr>
        <p:spPr>
          <a:xfrm>
            <a:off x="-1" y="144853"/>
            <a:ext cx="122046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바코드 스캐너 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391" name="Google Shape;391;p23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2" name="Google Shape;39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5943" y="1867787"/>
            <a:ext cx="2211514" cy="409326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3"/>
          <p:cNvSpPr txBox="1"/>
          <p:nvPr/>
        </p:nvSpPr>
        <p:spPr>
          <a:xfrm>
            <a:off x="8112977" y="2095955"/>
            <a:ext cx="29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바코드를 이용하면 즉시 </a:t>
            </a:r>
            <a:r>
              <a:rPr lang="ko-KR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입고 처리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95" name="Google Shape;3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2336" y="3006891"/>
            <a:ext cx="3317397" cy="2490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3"/>
          <p:cNvSpPr txBox="1"/>
          <p:nvPr/>
        </p:nvSpPr>
        <p:spPr>
          <a:xfrm>
            <a:off x="8142050" y="5421550"/>
            <a:ext cx="227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ZXing</a:t>
            </a:r>
            <a:endParaRPr sz="3000" b="1" dirty="0"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15" name="Google Shape;393;p23">
            <a:extLst>
              <a:ext uri="{FF2B5EF4-FFF2-40B4-BE49-F238E27FC236}">
                <a16:creationId xmlns:a16="http://schemas.microsoft.com/office/drawing/2014/main" id="{94826DDD-3AA2-4291-9C35-8860066B942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7693" y="1857167"/>
            <a:ext cx="2311272" cy="4093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7" name="Google Shape;397;p23"/>
          <p:cNvSpPr/>
          <p:nvPr/>
        </p:nvSpPr>
        <p:spPr>
          <a:xfrm>
            <a:off x="6037625" y="2695550"/>
            <a:ext cx="595500" cy="5283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398" name="Google Shape;398;p23"/>
          <p:cNvCxnSpPr>
            <a:stCxn id="397" idx="1"/>
          </p:cNvCxnSpPr>
          <p:nvPr/>
        </p:nvCxnSpPr>
        <p:spPr>
          <a:xfrm flipH="1">
            <a:off x="3691625" y="2959700"/>
            <a:ext cx="2346000" cy="352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512" y="1037113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888" y="1037113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4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406" name="Google Shape;406;p24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7" name="Google Shape;407;p24"/>
          <p:cNvSpPr txBox="1"/>
          <p:nvPr/>
        </p:nvSpPr>
        <p:spPr>
          <a:xfrm>
            <a:off x="0" y="113784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검색 화면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08" name="Google Shape;408;p24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9" name="Google Shape;409;p24" descr="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525" y="1777802"/>
            <a:ext cx="2334875" cy="42337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p24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49924" y="1779225"/>
            <a:ext cx="2307091" cy="423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1" name="Google Shape;411;p24"/>
          <p:cNvSpPr txBox="1"/>
          <p:nvPr/>
        </p:nvSpPr>
        <p:spPr>
          <a:xfrm>
            <a:off x="3383758" y="3254983"/>
            <a:ext cx="346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Keyword를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입력시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Keyword가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포함된 전체 목록 </a:t>
            </a:r>
            <a:r>
              <a:rPr lang="ko-KR" sz="18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조회</a:t>
            </a:r>
            <a:endParaRPr sz="1800"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412" name="Google Shape;412;p24"/>
          <p:cNvSpPr/>
          <p:nvPr/>
        </p:nvSpPr>
        <p:spPr>
          <a:xfrm>
            <a:off x="549050" y="2210325"/>
            <a:ext cx="2632800" cy="5631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413" name="Google Shape;413;p24"/>
          <p:cNvSpPr/>
          <p:nvPr/>
        </p:nvSpPr>
        <p:spPr>
          <a:xfrm>
            <a:off x="6659150" y="2576375"/>
            <a:ext cx="2815800" cy="10698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414" name="Google Shape;414;p24"/>
          <p:cNvSpPr txBox="1"/>
          <p:nvPr/>
        </p:nvSpPr>
        <p:spPr>
          <a:xfrm>
            <a:off x="9542462" y="3254983"/>
            <a:ext cx="241665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목록 중 1개를 클릭하면 자동으로 발주번호, 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거래처 입력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162" y="972800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5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421" name="Google Shape;421;p25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2" name="Google Shape;422;p25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Dialog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화면</a:t>
            </a:r>
            <a:endParaRPr sz="5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23" name="Google Shape;423;p25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4" name="Google Shape;424;p25" descr="텍스트, 전자기기, 스크린샷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2200" y="1732125"/>
            <a:ext cx="2298450" cy="4098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5" name="Google Shape;425;p25"/>
          <p:cNvSpPr txBox="1"/>
          <p:nvPr/>
        </p:nvSpPr>
        <p:spPr>
          <a:xfrm>
            <a:off x="6634480" y="3429000"/>
            <a:ext cx="3403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수동 입고 작업 시, 입고 수량을 직접 입력하여 입고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6" name="Google Shape;426;p25"/>
          <p:cNvSpPr/>
          <p:nvPr/>
        </p:nvSpPr>
        <p:spPr>
          <a:xfrm>
            <a:off x="2843850" y="3223975"/>
            <a:ext cx="1956900" cy="4224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987" y="1126700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2" y="1126700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6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434" name="Google Shape;434;p26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5" name="Google Shape;435;p26"/>
          <p:cNvSpPr txBox="1"/>
          <p:nvPr/>
        </p:nvSpPr>
        <p:spPr>
          <a:xfrm>
            <a:off x="0" y="13016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입고 삭제 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36" name="Google Shape;436;p26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37" name="Google Shape;437;p26" descr="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925" y="1848969"/>
            <a:ext cx="2320500" cy="416813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8" name="Google Shape;438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29000" y="1792636"/>
            <a:ext cx="2402075" cy="422446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9" name="Google Shape;439;p26"/>
          <p:cNvSpPr txBox="1"/>
          <p:nvPr/>
        </p:nvSpPr>
        <p:spPr>
          <a:xfrm>
            <a:off x="7332846" y="3429000"/>
            <a:ext cx="40463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입출고 등록 화면에서 목록에 있는 체크박스를 선택하고 삭제버튼을 누르면 목록에서 </a:t>
            </a:r>
            <a:r>
              <a:rPr lang="ko-KR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삭제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가 가능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647600" y="3807925"/>
            <a:ext cx="2731500" cy="4578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441" name="Google Shape;441;p26"/>
          <p:cNvSpPr/>
          <p:nvPr/>
        </p:nvSpPr>
        <p:spPr>
          <a:xfrm>
            <a:off x="3857525" y="3744875"/>
            <a:ext cx="2731500" cy="9234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787" y="1094375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50" y="1059450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7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449" name="Google Shape;449;p27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27"/>
          <p:cNvSpPr txBox="1"/>
          <p:nvPr/>
        </p:nvSpPr>
        <p:spPr>
          <a:xfrm>
            <a:off x="0" y="136132"/>
            <a:ext cx="121919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화면 설계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51" name="Google Shape;451;p27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2" name="Google Shape;452;p27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5725" y="1861900"/>
            <a:ext cx="2290125" cy="40619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3" name="Google Shape;453;p27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5535" y="1868237"/>
            <a:ext cx="2356221" cy="41041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4" name="Google Shape;454;p27"/>
          <p:cNvSpPr txBox="1"/>
          <p:nvPr/>
        </p:nvSpPr>
        <p:spPr>
          <a:xfrm>
            <a:off x="7440328" y="3429000"/>
            <a:ext cx="365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출고, 입고반품, 출고반품 모두 입고 방식과 같은 </a:t>
            </a: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Flow로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동작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Google Shape;440;p26">
            <a:extLst>
              <a:ext uri="{FF2B5EF4-FFF2-40B4-BE49-F238E27FC236}">
                <a16:creationId xmlns:a16="http://schemas.microsoft.com/office/drawing/2014/main" id="{91FBB218-B29A-4140-BD25-7129E6AE32B3}"/>
              </a:ext>
            </a:extLst>
          </p:cNvPr>
          <p:cNvSpPr/>
          <p:nvPr/>
        </p:nvSpPr>
        <p:spPr>
          <a:xfrm>
            <a:off x="924674" y="5479740"/>
            <a:ext cx="2547991" cy="567769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675" y="1098375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175" y="1081738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8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462" name="Google Shape;462;p28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p28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현황 보기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64" name="Google Shape;464;p28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6" name="Google Shape;466;p28" descr="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0101" y="1872250"/>
            <a:ext cx="2306544" cy="40899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7" name="Google Shape;467;p28"/>
          <p:cNvSpPr txBox="1"/>
          <p:nvPr/>
        </p:nvSpPr>
        <p:spPr>
          <a:xfrm>
            <a:off x="6893825" y="3400675"/>
            <a:ext cx="4654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현황 보기 화면에서는 상단의 </a:t>
            </a: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Tabbar를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이용해 등록 데이터별로 </a:t>
            </a:r>
            <a:r>
              <a:rPr lang="ko-KR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현황 열람 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가능</a:t>
            </a:r>
            <a:endParaRPr sz="20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거래처 및 날짜별로 검색 가능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3BF9E3-9A68-4F93-802E-5BC2F0A0B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49" y="1890955"/>
            <a:ext cx="2288323" cy="4060995"/>
          </a:xfrm>
          <a:prstGeom prst="rect">
            <a:avLst/>
          </a:prstGeom>
        </p:spPr>
      </p:pic>
      <p:sp>
        <p:nvSpPr>
          <p:cNvPr id="468" name="Google Shape;468;p28"/>
          <p:cNvSpPr/>
          <p:nvPr/>
        </p:nvSpPr>
        <p:spPr>
          <a:xfrm>
            <a:off x="695775" y="2340530"/>
            <a:ext cx="2346300" cy="3549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469" name="Google Shape;469;p28"/>
          <p:cNvSpPr/>
          <p:nvPr/>
        </p:nvSpPr>
        <p:spPr>
          <a:xfrm>
            <a:off x="3940375" y="2624375"/>
            <a:ext cx="2244900" cy="9147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787" y="1010138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62" y="1009988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9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477" name="Google Shape;477;p29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8" name="Google Shape;478;p29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현황 보기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79" name="Google Shape;479;p29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0" name="Google Shape;48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4823" y="1799248"/>
            <a:ext cx="2300450" cy="4083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1" name="Google Shape;481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6301" y="1799248"/>
            <a:ext cx="2300450" cy="40831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2" name="Google Shape;482;p29"/>
          <p:cNvSpPr txBox="1"/>
          <p:nvPr/>
        </p:nvSpPr>
        <p:spPr>
          <a:xfrm>
            <a:off x="3877863" y="3449548"/>
            <a:ext cx="24850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현황보기에서 달력을 통</a:t>
            </a:r>
            <a:r>
              <a:rPr lang="ko-KR" altLang="en-US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한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날짜 입력도 가능 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3" name="Google Shape;483;p29"/>
          <p:cNvSpPr txBox="1"/>
          <p:nvPr/>
        </p:nvSpPr>
        <p:spPr>
          <a:xfrm>
            <a:off x="9340913" y="3262187"/>
            <a:ext cx="221100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출고, 입고반품, 출고반품도 이와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대동소이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150" y="-234949"/>
            <a:ext cx="12929973" cy="71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0" y="1681505"/>
            <a:ext cx="12192000" cy="3495000"/>
          </a:xfrm>
          <a:prstGeom prst="rect">
            <a:avLst/>
          </a:prstGeom>
          <a:solidFill>
            <a:schemeClr val="lt1">
              <a:alpha val="93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763774" y="2951102"/>
            <a:ext cx="7642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647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Malgun Gothic"/>
              <a:buAutoNum type="arabicPeriod"/>
            </a:pPr>
            <a:r>
              <a:rPr lang="ko-KR" sz="66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과제 수행 배경</a:t>
            </a:r>
            <a:endParaRPr b="1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787" y="1009988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62" y="1009988"/>
            <a:ext cx="3973699" cy="56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0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491" name="Google Shape;491;p30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2" name="Google Shape;492;p30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설정 화면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93" name="Google Shape;493;p30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94" name="Google Shape;494;p30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8600" y="1779725"/>
            <a:ext cx="2296900" cy="4100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5" name="Google Shape;495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81875" y="1779725"/>
            <a:ext cx="2296900" cy="41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6" name="Google Shape;496;p30"/>
          <p:cNvSpPr txBox="1"/>
          <p:nvPr/>
        </p:nvSpPr>
        <p:spPr>
          <a:xfrm>
            <a:off x="7421414" y="3252251"/>
            <a:ext cx="3785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설정 화면에서는 </a:t>
            </a:r>
            <a:r>
              <a:rPr lang="ko-KR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로그인 정보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와 버전 정보를 알 수 있음</a:t>
            </a:r>
            <a:endParaRPr sz="20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로그아웃을 클릭할 시 </a:t>
            </a:r>
            <a:endParaRPr sz="20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로그인 화면으로 복귀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7" name="Google Shape;497;p30"/>
          <p:cNvSpPr/>
          <p:nvPr/>
        </p:nvSpPr>
        <p:spPr>
          <a:xfrm>
            <a:off x="2622550" y="2736366"/>
            <a:ext cx="822960" cy="420714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498" name="Google Shape;498;p30"/>
          <p:cNvCxnSpPr>
            <a:stCxn id="497" idx="3"/>
          </p:cNvCxnSpPr>
          <p:nvPr/>
        </p:nvCxnSpPr>
        <p:spPr>
          <a:xfrm rot="10800000" flipH="1">
            <a:off x="3445510" y="2918223"/>
            <a:ext cx="844500" cy="28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6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504" name="Google Shape;504;p36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" name="Google Shape;505;p36"/>
          <p:cNvCxnSpPr/>
          <p:nvPr/>
        </p:nvCxnSpPr>
        <p:spPr>
          <a:xfrm>
            <a:off x="304800" y="977897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6" name="Google Shape;506;p36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네이버 클라우드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7" name="Google Shape;507;p36"/>
          <p:cNvSpPr txBox="1"/>
          <p:nvPr/>
        </p:nvSpPr>
        <p:spPr>
          <a:xfrm>
            <a:off x="0" y="5689599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네이버 클라우드 플랫폼을 활용하여 </a:t>
            </a: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Spring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서버를 구동</a:t>
            </a:r>
            <a:endParaRPr sz="20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508" name="Google Shape;508;p36"/>
          <p:cNvPicPr preferRelativeResize="0"/>
          <p:nvPr/>
        </p:nvPicPr>
        <p:blipFill rotWithShape="1">
          <a:blip r:embed="rId4">
            <a:alphaModFix/>
          </a:blip>
          <a:srcRect t="3091" b="3213"/>
          <a:stretch/>
        </p:blipFill>
        <p:spPr>
          <a:xfrm>
            <a:off x="6463250" y="2350987"/>
            <a:ext cx="4196352" cy="2211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275" y="2268063"/>
            <a:ext cx="4754826" cy="237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1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515" name="Google Shape;515;p31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6" name="Google Shape;516;p31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DB 분석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517" name="Google Shape;517;p31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18" name="Google Shape;518;p31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4201" y="1632400"/>
            <a:ext cx="3690439" cy="403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1" descr="텍스트, 점수판, 신시사이저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7362" y="1668448"/>
            <a:ext cx="3610610" cy="399790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1"/>
          <p:cNvSpPr txBox="1"/>
          <p:nvPr/>
        </p:nvSpPr>
        <p:spPr>
          <a:xfrm>
            <a:off x="2538820" y="5836257"/>
            <a:ext cx="267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입출고 관련 스키마</a:t>
            </a:r>
            <a:endParaRPr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1" name="Google Shape;521;p31"/>
          <p:cNvSpPr txBox="1"/>
          <p:nvPr/>
        </p:nvSpPr>
        <p:spPr>
          <a:xfrm>
            <a:off x="7553800" y="5880101"/>
            <a:ext cx="267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반품 관련 스키마</a:t>
            </a:r>
            <a:endParaRPr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32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527" name="Google Shape;527;p32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8" name="Google Shape;528;p32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DB 분석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529" name="Google Shape;529;p32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0" name="Google Shape;53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1042" y="1748423"/>
            <a:ext cx="3591720" cy="392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0642" y="1748423"/>
            <a:ext cx="3545716" cy="392604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2"/>
          <p:cNvSpPr txBox="1"/>
          <p:nvPr/>
        </p:nvSpPr>
        <p:spPr>
          <a:xfrm>
            <a:off x="2073850" y="5889638"/>
            <a:ext cx="33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프로그램 관리  관련 스키마</a:t>
            </a:r>
            <a:endParaRPr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3" name="Google Shape;533;p32"/>
          <p:cNvSpPr txBox="1"/>
          <p:nvPr/>
        </p:nvSpPr>
        <p:spPr>
          <a:xfrm>
            <a:off x="7035348" y="5889650"/>
            <a:ext cx="310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기업 담당자 관련 스키마</a:t>
            </a:r>
            <a:endParaRPr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104b70900c0_0_7"/>
          <p:cNvPicPr preferRelativeResize="0"/>
          <p:nvPr/>
        </p:nvPicPr>
        <p:blipFill rotWithShape="1">
          <a:blip r:embed="rId3">
            <a:alphaModFix amt="70000"/>
          </a:blip>
          <a:srcRect t="59493" b="11417"/>
          <a:stretch/>
        </p:blipFill>
        <p:spPr>
          <a:xfrm>
            <a:off x="0" y="-12700"/>
            <a:ext cx="12204702" cy="12366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539" name="Google Shape;539;g104b70900c0_0_7"/>
          <p:cNvCxnSpPr/>
          <p:nvPr/>
        </p:nvCxnSpPr>
        <p:spPr>
          <a:xfrm>
            <a:off x="396925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0" name="Google Shape;540;g104b70900c0_0_7"/>
          <p:cNvSpPr txBox="1"/>
          <p:nvPr/>
        </p:nvSpPr>
        <p:spPr>
          <a:xfrm>
            <a:off x="0" y="144853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Middle-ware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Architecture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541" name="Google Shape;541;g104b70900c0_0_7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42" name="Google Shape;542;g104b70900c0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14093"/>
            <a:ext cx="11887201" cy="196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04b70900c0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775" y="3708050"/>
            <a:ext cx="1954126" cy="27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104b70900c0_0_7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88583" y="4121403"/>
            <a:ext cx="1129339" cy="200159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5" name="Google Shape;545;g104b70900c0_0_7"/>
          <p:cNvSpPr/>
          <p:nvPr/>
        </p:nvSpPr>
        <p:spPr>
          <a:xfrm>
            <a:off x="3025900" y="4863625"/>
            <a:ext cx="1131900" cy="452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46" name="Google Shape;546;g104b70900c0_0_7"/>
          <p:cNvPicPr preferRelativeResize="0"/>
          <p:nvPr/>
        </p:nvPicPr>
        <p:blipFill rotWithShape="1">
          <a:blip r:embed="rId7">
            <a:alphaModFix/>
          </a:blip>
          <a:srcRect l="26518" r="25648"/>
          <a:stretch/>
        </p:blipFill>
        <p:spPr>
          <a:xfrm>
            <a:off x="9007525" y="3966100"/>
            <a:ext cx="1954125" cy="214485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104b70900c0_0_7"/>
          <p:cNvSpPr/>
          <p:nvPr/>
        </p:nvSpPr>
        <p:spPr>
          <a:xfrm>
            <a:off x="7589925" y="4863625"/>
            <a:ext cx="1131900" cy="452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48" name="Google Shape;548;g104b70900c0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0400" y="434217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104b70900c0_0_7"/>
          <p:cNvSpPr/>
          <p:nvPr/>
        </p:nvSpPr>
        <p:spPr>
          <a:xfrm>
            <a:off x="5761050" y="3960125"/>
            <a:ext cx="669900" cy="452700"/>
          </a:xfrm>
          <a:prstGeom prst="downArrow">
            <a:avLst>
              <a:gd name="adj1" fmla="val 60124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50" name="Google Shape;550;g104b70900c0_0_7"/>
          <p:cNvSpPr/>
          <p:nvPr/>
        </p:nvSpPr>
        <p:spPr>
          <a:xfrm rot="5400000">
            <a:off x="5982275" y="-2150550"/>
            <a:ext cx="225300" cy="11884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51" name="Google Shape;551;g104b70900c0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0950" y="3826736"/>
            <a:ext cx="719475" cy="7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104b70900c0_0_7"/>
          <p:cNvSpPr txBox="1"/>
          <p:nvPr/>
        </p:nvSpPr>
        <p:spPr>
          <a:xfrm>
            <a:off x="6998023" y="3966100"/>
            <a:ext cx="17721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Executable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JAR</a:t>
            </a:r>
            <a:endParaRPr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8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558" name="Google Shape;558;p38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9" name="Google Shape;559;p38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Postman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활용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560" name="Google Shape;560;p38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1" name="Google Shape;561;p38"/>
          <p:cNvSpPr txBox="1"/>
          <p:nvPr/>
        </p:nvSpPr>
        <p:spPr>
          <a:xfrm>
            <a:off x="0" y="6068811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Postman을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통해 API 통신 </a:t>
            </a: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Test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실시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62" name="Google Shape;5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520" y="1763042"/>
            <a:ext cx="7818960" cy="42352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37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568" name="Google Shape;568;p37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9" name="Google Shape;569;p37"/>
          <p:cNvSpPr txBox="1"/>
          <p:nvPr/>
        </p:nvSpPr>
        <p:spPr>
          <a:xfrm>
            <a:off x="0" y="54567"/>
            <a:ext cx="122047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API </a:t>
            </a:r>
            <a:r>
              <a:rPr lang="ko-KR" sz="5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Documents</a:t>
            </a: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570" name="Google Shape;570;p37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1" name="Google Shape;571;p37"/>
          <p:cNvSpPr txBox="1"/>
          <p:nvPr/>
        </p:nvSpPr>
        <p:spPr>
          <a:xfrm>
            <a:off x="3246150" y="5880625"/>
            <a:ext cx="600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Gitbook을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활용하여 API </a:t>
            </a: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Docs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제작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72" name="Google Shape;572;p37"/>
          <p:cNvPicPr preferRelativeResize="0"/>
          <p:nvPr/>
        </p:nvPicPr>
        <p:blipFill rotWithShape="1">
          <a:blip r:embed="rId4">
            <a:alphaModFix/>
          </a:blip>
          <a:srcRect l="901" b="29819"/>
          <a:stretch/>
        </p:blipFill>
        <p:spPr>
          <a:xfrm>
            <a:off x="1115331" y="1942800"/>
            <a:ext cx="4680669" cy="324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700" y="2004399"/>
            <a:ext cx="5296399" cy="324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104b70900c0_2_46"/>
          <p:cNvPicPr preferRelativeResize="0"/>
          <p:nvPr/>
        </p:nvPicPr>
        <p:blipFill rotWithShape="1">
          <a:blip r:embed="rId3">
            <a:alphaModFix amt="70000"/>
          </a:blip>
          <a:srcRect t="59493" b="11417"/>
          <a:stretch/>
        </p:blipFill>
        <p:spPr>
          <a:xfrm>
            <a:off x="0" y="-12700"/>
            <a:ext cx="12204702" cy="12366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579" name="Google Shape;579;g104b70900c0_2_46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0" name="Google Shape;580;g104b70900c0_2_46"/>
          <p:cNvSpPr txBox="1"/>
          <p:nvPr/>
        </p:nvSpPr>
        <p:spPr>
          <a:xfrm>
            <a:off x="0" y="144853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대면 회의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581" name="Google Shape;581;g104b70900c0_2_46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82" name="Google Shape;582;g104b70900c0_2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100" y="1978600"/>
            <a:ext cx="5238248" cy="362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04b70900c0_2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125" y="1978588"/>
            <a:ext cx="4933274" cy="36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104b70900c0_2_46"/>
          <p:cNvSpPr txBox="1"/>
          <p:nvPr/>
        </p:nvSpPr>
        <p:spPr>
          <a:xfrm>
            <a:off x="4027625" y="5857338"/>
            <a:ext cx="543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한달에 1번씩 4번 총 대면회의를 진행</a:t>
            </a:r>
            <a:endParaRPr sz="2000" dirty="0"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g104b70900c0_2_60"/>
          <p:cNvPicPr preferRelativeResize="0"/>
          <p:nvPr/>
        </p:nvPicPr>
        <p:blipFill rotWithShape="1">
          <a:blip r:embed="rId3">
            <a:alphaModFix amt="70000"/>
          </a:blip>
          <a:srcRect t="59493" b="11417"/>
          <a:stretch/>
        </p:blipFill>
        <p:spPr>
          <a:xfrm>
            <a:off x="0" y="-12700"/>
            <a:ext cx="12204702" cy="12366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590" name="Google Shape;590;g104b70900c0_2_60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1" name="Google Shape;591;g104b70900c0_2_60"/>
          <p:cNvSpPr txBox="1"/>
          <p:nvPr/>
        </p:nvSpPr>
        <p:spPr>
          <a:xfrm>
            <a:off x="0" y="144853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보고서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592" name="Google Shape;592;g104b70900c0_2_60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3" name="Google Shape;593;g104b70900c0_2_60"/>
          <p:cNvSpPr txBox="1"/>
          <p:nvPr/>
        </p:nvSpPr>
        <p:spPr>
          <a:xfrm>
            <a:off x="4062000" y="5774175"/>
            <a:ext cx="437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매주 주간보고서와 회의록을 작성</a:t>
            </a:r>
            <a:endParaRPr sz="2000" dirty="0"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594" name="Google Shape;594;g104b70900c0_2_60"/>
          <p:cNvPicPr preferRelativeResize="0"/>
          <p:nvPr/>
        </p:nvPicPr>
        <p:blipFill rotWithShape="1">
          <a:blip r:embed="rId4">
            <a:alphaModFix/>
          </a:blip>
          <a:srcRect l="1382" t="2243" r="1227" b="20655"/>
          <a:stretch/>
        </p:blipFill>
        <p:spPr>
          <a:xfrm>
            <a:off x="226375" y="1632038"/>
            <a:ext cx="5905249" cy="32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104b70900c0_2_60"/>
          <p:cNvPicPr preferRelativeResize="0"/>
          <p:nvPr/>
        </p:nvPicPr>
        <p:blipFill rotWithShape="1">
          <a:blip r:embed="rId5">
            <a:alphaModFix/>
          </a:blip>
          <a:srcRect b="8833"/>
          <a:stretch/>
        </p:blipFill>
        <p:spPr>
          <a:xfrm>
            <a:off x="6197650" y="1452275"/>
            <a:ext cx="5792049" cy="36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g104b70900c0_2_53"/>
          <p:cNvPicPr preferRelativeResize="0"/>
          <p:nvPr/>
        </p:nvPicPr>
        <p:blipFill rotWithShape="1">
          <a:blip r:embed="rId4">
            <a:alphaModFix amt="70000"/>
          </a:blip>
          <a:srcRect t="59493" b="11417"/>
          <a:stretch/>
        </p:blipFill>
        <p:spPr>
          <a:xfrm>
            <a:off x="0" y="-12700"/>
            <a:ext cx="12204702" cy="12366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01" name="Google Shape;601;g104b70900c0_2_53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2" name="Google Shape;602;g104b70900c0_2_53"/>
          <p:cNvSpPr txBox="1"/>
          <p:nvPr/>
        </p:nvSpPr>
        <p:spPr>
          <a:xfrm>
            <a:off x="0" y="144853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시연 영상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603" name="Google Shape;603;g104b70900c0_2_53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온라인 미디어 3" title="종합프로젝트1 자재관리(PDA) 개발/연구_바인 스토어 시연 영상">
            <a:hlinkClick r:id="" action="ppaction://media"/>
            <a:extLst>
              <a:ext uri="{FF2B5EF4-FFF2-40B4-BE49-F238E27FC236}">
                <a16:creationId xmlns:a16="http://schemas.microsoft.com/office/drawing/2014/main" id="{9607F3D4-33D6-4DDC-BC10-BE7919A786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04870" y="1223943"/>
            <a:ext cx="9058383" cy="5342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124" name="Google Shape;124;p4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4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4"/>
          <p:cNvSpPr txBox="1"/>
          <p:nvPr/>
        </p:nvSpPr>
        <p:spPr>
          <a:xfrm>
            <a:off x="0" y="5924979"/>
            <a:ext cx="1220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5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생산설비, 사람, 데이터의 가치사슬을 연결하는 </a:t>
            </a:r>
            <a:r>
              <a:rPr lang="ko-KR" sz="2700" b="1" dirty="0">
                <a:solidFill>
                  <a:schemeClr val="accent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스마트 팩토리</a:t>
            </a:r>
            <a:endParaRPr sz="1350" dirty="0">
              <a:solidFill>
                <a:schemeClr val="accent4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Google Shape;251;p15">
            <a:extLst>
              <a:ext uri="{FF2B5EF4-FFF2-40B4-BE49-F238E27FC236}">
                <a16:creationId xmlns:a16="http://schemas.microsoft.com/office/drawing/2014/main" id="{AEAB789A-0938-46C1-81EB-C907B90E0430}"/>
              </a:ext>
            </a:extLst>
          </p:cNvPr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Smart factory</a:t>
            </a:r>
            <a:endParaRPr lang="ko-KR" altLang="en-US" sz="5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41DD60-50B7-49DD-8119-5DA8A6BF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678" y="1795462"/>
            <a:ext cx="6910645" cy="36749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9;p40">
            <a:extLst>
              <a:ext uri="{FF2B5EF4-FFF2-40B4-BE49-F238E27FC236}">
                <a16:creationId xmlns:a16="http://schemas.microsoft.com/office/drawing/2014/main" id="{8A61CEBD-33C3-4EC5-9DBA-B36764A33806}"/>
              </a:ext>
            </a:extLst>
          </p:cNvPr>
          <p:cNvSpPr/>
          <p:nvPr/>
        </p:nvSpPr>
        <p:spPr>
          <a:xfrm>
            <a:off x="0" y="1681480"/>
            <a:ext cx="12192000" cy="3495000"/>
          </a:xfrm>
          <a:prstGeom prst="rect">
            <a:avLst/>
          </a:prstGeom>
          <a:solidFill>
            <a:schemeClr val="lt1">
              <a:alpha val="93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608" name="Google Shape;608;p40"/>
          <p:cNvSpPr txBox="1"/>
          <p:nvPr/>
        </p:nvSpPr>
        <p:spPr>
          <a:xfrm>
            <a:off x="380999" y="2875002"/>
            <a:ext cx="10160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4. 기대효과 및 활용방안</a:t>
            </a:r>
            <a:endParaRPr b="1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41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15" name="Google Shape;615;p41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6" name="Google Shape;616;p41"/>
          <p:cNvSpPr txBox="1"/>
          <p:nvPr/>
        </p:nvSpPr>
        <p:spPr>
          <a:xfrm>
            <a:off x="-1" y="144853"/>
            <a:ext cx="122046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경제적 측면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617" name="Google Shape;617;p41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8" name="Google Shape;618;p41"/>
          <p:cNvSpPr txBox="1"/>
          <p:nvPr/>
        </p:nvSpPr>
        <p:spPr>
          <a:xfrm>
            <a:off x="5964988" y="2892856"/>
            <a:ext cx="528213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도입 비용 감소로 인한 시장에서의 경쟁력 강화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자체적인 프로그램 개발을 통한 필수적인 스마트기기 이외의  추가 하드웨어를 차단 가능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기존 스마트 기기를 활용함으로 업무 효율성, 경제성 향상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표준화된 시스템 사용으로 호환성 및 경제성 향상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619" name="Google Shape;6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25" y="2359987"/>
            <a:ext cx="5179975" cy="310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42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25" name="Google Shape;625;p42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6" name="Google Shape;626;p42"/>
          <p:cNvSpPr txBox="1"/>
          <p:nvPr/>
        </p:nvSpPr>
        <p:spPr>
          <a:xfrm>
            <a:off x="0" y="144853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기업적 측면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627" name="Google Shape;627;p42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8" name="Google Shape;628;p42"/>
          <p:cNvSpPr txBox="1"/>
          <p:nvPr/>
        </p:nvSpPr>
        <p:spPr>
          <a:xfrm>
            <a:off x="6248400" y="2896796"/>
            <a:ext cx="769325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효율적인 자재 관리를 통한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    경제적인 측면에서의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경쟁성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및 효율성 향상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시스템 개발 기업에 대한 고객사의 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     충성도 및 신뢰성 증가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불필요한 업무 감소를 통한 고객사의 노동생산성 향상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29" name="Google Shape;6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375" y="2542375"/>
            <a:ext cx="4572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4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43" name="Google Shape;643;p44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4" name="Google Shape;644;p44"/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출처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645" name="Google Shape;645;p44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6" name="Google Shape;646;p44"/>
          <p:cNvSpPr txBox="1"/>
          <p:nvPr/>
        </p:nvSpPr>
        <p:spPr>
          <a:xfrm>
            <a:off x="538475" y="1412252"/>
            <a:ext cx="10424100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[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Free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PowerPoint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Template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Download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] 깔끔하고 심플한 커피 PPT 템플릿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Coffee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Simple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PowerPoint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free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template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(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yusaebyeol.blogspot.com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)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정부, 3년간 1만8000여개 기업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스마트팩토리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확산 지원한다 &lt; 포커스 &lt; 인사이트 &lt; 기사본문 -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테크월드뉴스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NIPA 이슈리포트(2019-26호) 스마트공장의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끝판왕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AI공장.pdf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[IT]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IoT·AR로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공정 실시간 제어…5G 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스마트팩토리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성큼 - 매일경제 (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mk.co.kr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)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&lt;494354BDC5B1E2BCFA2DC1B6C7FDC1F62E687770&gt; (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itfind.or.kr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)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제조업이 스마트 팩토리 전략을 선택하는 이유 (</a:t>
            </a:r>
            <a:r>
              <a:rPr lang="ko-KR" sz="18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uipath.com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)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150" y="-234949"/>
            <a:ext cx="12929973" cy="7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68722"/>
            <a:ext cx="12192000" cy="43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68722"/>
            <a:ext cx="12192000" cy="43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5"/>
          <p:cNvSpPr txBox="1"/>
          <p:nvPr/>
        </p:nvSpPr>
        <p:spPr>
          <a:xfrm>
            <a:off x="951775" y="2836350"/>
            <a:ext cx="6939300" cy="1272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1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Thank</a:t>
            </a:r>
            <a:r>
              <a:rPr lang="ko-KR" sz="71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 </a:t>
            </a:r>
            <a:r>
              <a:rPr lang="ko-KR" sz="71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you</a:t>
            </a:r>
            <a:endParaRPr sz="7100" b="1" i="0" u="none" strike="noStrike" cap="none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</p:txBody>
      </p:sp>
      <p:sp>
        <p:nvSpPr>
          <p:cNvPr id="655" name="Google Shape;655;p45"/>
          <p:cNvSpPr/>
          <p:nvPr/>
        </p:nvSpPr>
        <p:spPr>
          <a:xfrm>
            <a:off x="731425" y="2836350"/>
            <a:ext cx="102300" cy="90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</p:txBody>
      </p:sp>
      <p:sp>
        <p:nvSpPr>
          <p:cNvPr id="656" name="Google Shape;656;p45"/>
          <p:cNvSpPr txBox="1"/>
          <p:nvPr/>
        </p:nvSpPr>
        <p:spPr>
          <a:xfrm>
            <a:off x="8198069" y="6263025"/>
            <a:ext cx="3818432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제작 : </a:t>
            </a:r>
            <a:r>
              <a:rPr lang="ko-KR" sz="1800" i="0" u="none" strike="noStrike" cap="none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권동영, 김기훈, </a:t>
            </a:r>
            <a:r>
              <a:rPr lang="ko-KR" sz="1800" i="0" u="none" strike="noStrike" cap="none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김나형</a:t>
            </a:r>
            <a:r>
              <a:rPr lang="ko-KR" sz="1800" i="0" u="none" strike="noStrike" cap="none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, 김태헌</a:t>
            </a:r>
            <a:endParaRPr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135" name="Google Shape;135;p5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" name="Google Shape;137;p5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5"/>
          <p:cNvSpPr txBox="1"/>
          <p:nvPr/>
        </p:nvSpPr>
        <p:spPr>
          <a:xfrm>
            <a:off x="0" y="5581133"/>
            <a:ext cx="1219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스마트 </a:t>
            </a: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팩토리를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통한 </a:t>
            </a:r>
            <a:r>
              <a:rPr lang="ko-KR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공정개선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, </a:t>
            </a:r>
            <a:r>
              <a:rPr lang="ko-KR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경영개선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에서 많은 성과가 발생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38" y="2002588"/>
            <a:ext cx="89058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025" y="3895263"/>
            <a:ext cx="890587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51;p15">
            <a:extLst>
              <a:ext uri="{FF2B5EF4-FFF2-40B4-BE49-F238E27FC236}">
                <a16:creationId xmlns:a16="http://schemas.microsoft.com/office/drawing/2014/main" id="{375B535B-B0CC-4F05-8271-B39E47BB3324}"/>
              </a:ext>
            </a:extLst>
          </p:cNvPr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Smart factory </a:t>
            </a:r>
            <a:r>
              <a:rPr lang="ko-KR" altLang="en-US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도입 후 성과</a:t>
            </a:r>
            <a:endParaRPr lang="ko-KR" altLang="en-US" sz="5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2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204" name="Google Shape;204;p12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" name="Google Shape;206;p12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12"/>
          <p:cNvSpPr txBox="1"/>
          <p:nvPr/>
        </p:nvSpPr>
        <p:spPr>
          <a:xfrm>
            <a:off x="0" y="5949870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현재 대다수의 중소 기업은 거의 기초단계에 머물고 있으며 </a:t>
            </a:r>
            <a:r>
              <a:rPr lang="ko-KR" sz="18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비용부담</a:t>
            </a:r>
            <a:r>
              <a:rPr lang="ko-KR" sz="18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으로 인해 도입을 주저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8" name="Google Shape;20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588" y="1604942"/>
            <a:ext cx="9253628" cy="41925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51;p15">
            <a:extLst>
              <a:ext uri="{FF2B5EF4-FFF2-40B4-BE49-F238E27FC236}">
                <a16:creationId xmlns:a16="http://schemas.microsoft.com/office/drawing/2014/main" id="{79727038-1F0A-4FA0-8B06-069A603F7D1C}"/>
              </a:ext>
            </a:extLst>
          </p:cNvPr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목표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1150" y="-234949"/>
            <a:ext cx="12929973" cy="71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0" y="1681605"/>
            <a:ext cx="12192000" cy="3495000"/>
          </a:xfrm>
          <a:prstGeom prst="rect">
            <a:avLst/>
          </a:prstGeom>
          <a:solidFill>
            <a:schemeClr val="lt1">
              <a:alpha val="93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457199" y="2875002"/>
            <a:ext cx="7642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2. 과제 목표</a:t>
            </a:r>
            <a:endParaRPr b="1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7"/>
          <p:cNvPicPr preferRelativeResize="0"/>
          <p:nvPr/>
        </p:nvPicPr>
        <p:blipFill rotWithShape="1">
          <a:blip r:embed="rId4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146" name="Google Shape;146;p7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7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7"/>
          <p:cNvSpPr txBox="1"/>
          <p:nvPr/>
        </p:nvSpPr>
        <p:spPr>
          <a:xfrm>
            <a:off x="6533225" y="3207025"/>
            <a:ext cx="506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스마트 </a:t>
            </a: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팩토리를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운영하기 위한 시스템  </a:t>
            </a:r>
            <a:endParaRPr sz="20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ko-KR" sz="2000" dirty="0" err="1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MES,ERP등</a:t>
            </a: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다양한 방식이 존재</a:t>
            </a:r>
            <a:endParaRPr sz="20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ko-KR" sz="2000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ERP 보급율은 </a:t>
            </a:r>
            <a:r>
              <a:rPr lang="ko-KR" sz="2000" b="1" dirty="0">
                <a:solidFill>
                  <a:schemeClr val="dk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17.3%</a:t>
            </a:r>
            <a:endParaRPr sz="20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150" name="Google Shape;15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650" y="2180355"/>
            <a:ext cx="5852575" cy="32211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51;p15">
            <a:extLst>
              <a:ext uri="{FF2B5EF4-FFF2-40B4-BE49-F238E27FC236}">
                <a16:creationId xmlns:a16="http://schemas.microsoft.com/office/drawing/2014/main" id="{4C08A7E0-1958-4E62-A319-36A60C31654F}"/>
              </a:ext>
            </a:extLst>
          </p:cNvPr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Smart Factory Solution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 amt="70000"/>
          </a:blip>
          <a:srcRect t="59491" b="11419"/>
          <a:stretch/>
        </p:blipFill>
        <p:spPr>
          <a:xfrm>
            <a:off x="0" y="-12700"/>
            <a:ext cx="12204700" cy="123664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156" name="Google Shape;156;p8"/>
          <p:cNvCxnSpPr/>
          <p:nvPr/>
        </p:nvCxnSpPr>
        <p:spPr>
          <a:xfrm>
            <a:off x="304800" y="6604000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8"/>
          <p:cNvCxnSpPr/>
          <p:nvPr/>
        </p:nvCxnSpPr>
        <p:spPr>
          <a:xfrm>
            <a:off x="304800" y="977899"/>
            <a:ext cx="11887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" name="Google Shape;159;p8"/>
          <p:cNvSpPr txBox="1"/>
          <p:nvPr/>
        </p:nvSpPr>
        <p:spPr>
          <a:xfrm>
            <a:off x="6658176" y="2754356"/>
            <a:ext cx="4033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dirty="0">
                <a:solidFill>
                  <a:srgbClr val="555555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Roboto"/>
                <a:sym typeface="Roboto"/>
              </a:rPr>
              <a:t>기업 내 생산, 물류, 재무, 회계, 영업과 구매, 재고 등 경영 활동 프로세스들을 통합적으로 연계하여 관리해 주며, 기업에서 발생하는 정보들을 서로 공유하고 새로운 정보의 생성과 빠른 의사결정을 도와주는 시스템</a:t>
            </a:r>
            <a:endParaRPr sz="1800" dirty="0">
              <a:solidFill>
                <a:schemeClr val="dk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4">
            <a:alphaModFix/>
          </a:blip>
          <a:srcRect l="27297" r="26080"/>
          <a:stretch/>
        </p:blipFill>
        <p:spPr>
          <a:xfrm>
            <a:off x="1056525" y="2277950"/>
            <a:ext cx="4467453" cy="30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51;p15">
            <a:extLst>
              <a:ext uri="{FF2B5EF4-FFF2-40B4-BE49-F238E27FC236}">
                <a16:creationId xmlns:a16="http://schemas.microsoft.com/office/drawing/2014/main" id="{62ED1E85-E825-4ADA-B1EA-17CBBCA34B26}"/>
              </a:ext>
            </a:extLst>
          </p:cNvPr>
          <p:cNvSpPr txBox="1"/>
          <p:nvPr/>
        </p:nvSpPr>
        <p:spPr>
          <a:xfrm>
            <a:off x="0" y="144853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ERP</a:t>
            </a:r>
            <a:r>
              <a:rPr lang="ko-KR" altLang="en-US" sz="5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Calibri"/>
                <a:sym typeface="Calibri"/>
              </a:rPr>
              <a:t> 시스템</a:t>
            </a:r>
            <a:endParaRPr sz="5400" b="1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테마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테마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691</Words>
  <Application>Microsoft Office PowerPoint</Application>
  <PresentationFormat>와이드스크린</PresentationFormat>
  <Paragraphs>141</Paragraphs>
  <Slides>44</Slides>
  <Notes>44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Noto Sans KR</vt:lpstr>
      <vt:lpstr>Arial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권동영</cp:lastModifiedBy>
  <cp:revision>6</cp:revision>
  <dcterms:created xsi:type="dcterms:W3CDTF">2017-12-08T06:13:01Z</dcterms:created>
  <dcterms:modified xsi:type="dcterms:W3CDTF">2021-12-10T08:54:55Z</dcterms:modified>
</cp:coreProperties>
</file>